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67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54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D9AE1-A236-4EC3-906E-094C784D4387}" type="datetimeFigureOut">
              <a:rPr lang="it-IT" smtClean="0"/>
              <a:t>25/06/2018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E20A6-F372-4467-B260-CFBD59A9C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561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CC3300"/>
                </a:solidFill>
                <a:latin typeface="Arial" charset="0"/>
              </a:defRPr>
            </a:lvl1pPr>
            <a:lvl2pPr marL="752553" indent="-289443" eaLnBrk="0" hangingPunct="0">
              <a:defRPr>
                <a:solidFill>
                  <a:srgbClr val="CC3300"/>
                </a:solidFill>
                <a:latin typeface="Arial" charset="0"/>
              </a:defRPr>
            </a:lvl2pPr>
            <a:lvl3pPr marL="1157774" indent="-231555" eaLnBrk="0" hangingPunct="0">
              <a:defRPr>
                <a:solidFill>
                  <a:srgbClr val="CC3300"/>
                </a:solidFill>
                <a:latin typeface="Arial" charset="0"/>
              </a:defRPr>
            </a:lvl3pPr>
            <a:lvl4pPr marL="1620883" indent="-231555" eaLnBrk="0" hangingPunct="0">
              <a:defRPr>
                <a:solidFill>
                  <a:srgbClr val="CC3300"/>
                </a:solidFill>
                <a:latin typeface="Arial" charset="0"/>
              </a:defRPr>
            </a:lvl4pPr>
            <a:lvl5pPr marL="2083993" indent="-231555" eaLnBrk="0" hangingPunct="0">
              <a:defRPr>
                <a:solidFill>
                  <a:srgbClr val="CC3300"/>
                </a:solidFill>
                <a:latin typeface="Arial" charset="0"/>
              </a:defRPr>
            </a:lvl5pPr>
            <a:lvl6pPr marL="2547103" indent="-2315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CC3300"/>
                </a:solidFill>
                <a:latin typeface="Arial" charset="0"/>
              </a:defRPr>
            </a:lvl6pPr>
            <a:lvl7pPr marL="3010212" indent="-2315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CC3300"/>
                </a:solidFill>
                <a:latin typeface="Arial" charset="0"/>
              </a:defRPr>
            </a:lvl7pPr>
            <a:lvl8pPr marL="3473322" indent="-2315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CC3300"/>
                </a:solidFill>
                <a:latin typeface="Arial" charset="0"/>
              </a:defRPr>
            </a:lvl8pPr>
            <a:lvl9pPr marL="3936431" indent="-2315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CC3300"/>
                </a:solidFill>
                <a:latin typeface="Arial" charset="0"/>
              </a:defRPr>
            </a:lvl9pPr>
          </a:lstStyle>
          <a:p>
            <a:pPr marL="0" marR="0" lvl="0" indent="0" algn="r" defTabSz="9262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F9251D-554E-4C0D-9FEA-D18650DCD7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262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52475"/>
            <a:ext cx="6599238" cy="371316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332" y="4716154"/>
            <a:ext cx="4983014" cy="4466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4913" rIns="91432" bIns="44913"/>
          <a:lstStyle/>
          <a:p>
            <a:pPr eaLnBrk="1" hangingPunct="1"/>
            <a:endParaRPr lang="it-IT" smtClean="0"/>
          </a:p>
        </p:txBody>
      </p:sp>
      <p:sp>
        <p:nvSpPr>
          <p:cNvPr id="18437" name="Segnaposto data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CC3300"/>
                </a:solidFill>
                <a:latin typeface="Arial" charset="0"/>
              </a:defRPr>
            </a:lvl1pPr>
            <a:lvl2pPr marL="752553" indent="-289443" eaLnBrk="0" hangingPunct="0">
              <a:defRPr>
                <a:solidFill>
                  <a:srgbClr val="CC3300"/>
                </a:solidFill>
                <a:latin typeface="Arial" charset="0"/>
              </a:defRPr>
            </a:lvl2pPr>
            <a:lvl3pPr marL="1157774" indent="-231555" eaLnBrk="0" hangingPunct="0">
              <a:defRPr>
                <a:solidFill>
                  <a:srgbClr val="CC3300"/>
                </a:solidFill>
                <a:latin typeface="Arial" charset="0"/>
              </a:defRPr>
            </a:lvl3pPr>
            <a:lvl4pPr marL="1620883" indent="-231555" eaLnBrk="0" hangingPunct="0">
              <a:defRPr>
                <a:solidFill>
                  <a:srgbClr val="CC3300"/>
                </a:solidFill>
                <a:latin typeface="Arial" charset="0"/>
              </a:defRPr>
            </a:lvl4pPr>
            <a:lvl5pPr marL="2083993" indent="-231555" eaLnBrk="0" hangingPunct="0">
              <a:defRPr>
                <a:solidFill>
                  <a:srgbClr val="CC3300"/>
                </a:solidFill>
                <a:latin typeface="Arial" charset="0"/>
              </a:defRPr>
            </a:lvl5pPr>
            <a:lvl6pPr marL="2547103" indent="-2315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CC3300"/>
                </a:solidFill>
                <a:latin typeface="Arial" charset="0"/>
              </a:defRPr>
            </a:lvl6pPr>
            <a:lvl7pPr marL="3010212" indent="-2315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CC3300"/>
                </a:solidFill>
                <a:latin typeface="Arial" charset="0"/>
              </a:defRPr>
            </a:lvl7pPr>
            <a:lvl8pPr marL="3473322" indent="-2315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CC3300"/>
                </a:solidFill>
                <a:latin typeface="Arial" charset="0"/>
              </a:defRPr>
            </a:lvl8pPr>
            <a:lvl9pPr marL="3936431" indent="-2315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CC3300"/>
                </a:solidFill>
                <a:latin typeface="Arial" charset="0"/>
              </a:defRPr>
            </a:lvl9pPr>
          </a:lstStyle>
          <a:p>
            <a:pPr marL="0" marR="0" lvl="0" indent="0" algn="r" defTabSz="9262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8" name="Segnaposto piè di pagina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CC3300"/>
                </a:solidFill>
                <a:latin typeface="Arial" charset="0"/>
              </a:defRPr>
            </a:lvl1pPr>
            <a:lvl2pPr marL="752553" indent="-289443" eaLnBrk="0" hangingPunct="0">
              <a:defRPr>
                <a:solidFill>
                  <a:srgbClr val="CC3300"/>
                </a:solidFill>
                <a:latin typeface="Arial" charset="0"/>
              </a:defRPr>
            </a:lvl2pPr>
            <a:lvl3pPr marL="1157774" indent="-231555" eaLnBrk="0" hangingPunct="0">
              <a:defRPr>
                <a:solidFill>
                  <a:srgbClr val="CC3300"/>
                </a:solidFill>
                <a:latin typeface="Arial" charset="0"/>
              </a:defRPr>
            </a:lvl3pPr>
            <a:lvl4pPr marL="1620883" indent="-231555" eaLnBrk="0" hangingPunct="0">
              <a:defRPr>
                <a:solidFill>
                  <a:srgbClr val="CC3300"/>
                </a:solidFill>
                <a:latin typeface="Arial" charset="0"/>
              </a:defRPr>
            </a:lvl4pPr>
            <a:lvl5pPr marL="2083993" indent="-231555" eaLnBrk="0" hangingPunct="0">
              <a:defRPr>
                <a:solidFill>
                  <a:srgbClr val="CC3300"/>
                </a:solidFill>
                <a:latin typeface="Arial" charset="0"/>
              </a:defRPr>
            </a:lvl5pPr>
            <a:lvl6pPr marL="2547103" indent="-2315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CC3300"/>
                </a:solidFill>
                <a:latin typeface="Arial" charset="0"/>
              </a:defRPr>
            </a:lvl6pPr>
            <a:lvl7pPr marL="3010212" indent="-2315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CC3300"/>
                </a:solidFill>
                <a:latin typeface="Arial" charset="0"/>
              </a:defRPr>
            </a:lvl7pPr>
            <a:lvl8pPr marL="3473322" indent="-2315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CC3300"/>
                </a:solidFill>
                <a:latin typeface="Arial" charset="0"/>
              </a:defRPr>
            </a:lvl8pPr>
            <a:lvl9pPr marL="3936431" indent="-2315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CC3300"/>
                </a:solidFill>
                <a:latin typeface="Arial" charset="0"/>
              </a:defRPr>
            </a:lvl9pPr>
          </a:lstStyle>
          <a:p>
            <a:pPr marL="0" marR="0" lvl="0" indent="0" algn="l" defTabSz="9262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9" name="Segnaposto intestazione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CC3300"/>
                </a:solidFill>
                <a:latin typeface="Arial" charset="0"/>
              </a:defRPr>
            </a:lvl1pPr>
            <a:lvl2pPr marL="752553" indent="-289443" eaLnBrk="0" hangingPunct="0">
              <a:defRPr>
                <a:solidFill>
                  <a:srgbClr val="CC3300"/>
                </a:solidFill>
                <a:latin typeface="Arial" charset="0"/>
              </a:defRPr>
            </a:lvl2pPr>
            <a:lvl3pPr marL="1157774" indent="-231555" eaLnBrk="0" hangingPunct="0">
              <a:defRPr>
                <a:solidFill>
                  <a:srgbClr val="CC3300"/>
                </a:solidFill>
                <a:latin typeface="Arial" charset="0"/>
              </a:defRPr>
            </a:lvl3pPr>
            <a:lvl4pPr marL="1620883" indent="-231555" eaLnBrk="0" hangingPunct="0">
              <a:defRPr>
                <a:solidFill>
                  <a:srgbClr val="CC3300"/>
                </a:solidFill>
                <a:latin typeface="Arial" charset="0"/>
              </a:defRPr>
            </a:lvl4pPr>
            <a:lvl5pPr marL="2083993" indent="-231555" eaLnBrk="0" hangingPunct="0">
              <a:defRPr>
                <a:solidFill>
                  <a:srgbClr val="CC3300"/>
                </a:solidFill>
                <a:latin typeface="Arial" charset="0"/>
              </a:defRPr>
            </a:lvl5pPr>
            <a:lvl6pPr marL="2547103" indent="-2315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CC3300"/>
                </a:solidFill>
                <a:latin typeface="Arial" charset="0"/>
              </a:defRPr>
            </a:lvl6pPr>
            <a:lvl7pPr marL="3010212" indent="-2315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CC3300"/>
                </a:solidFill>
                <a:latin typeface="Arial" charset="0"/>
              </a:defRPr>
            </a:lvl7pPr>
            <a:lvl8pPr marL="3473322" indent="-2315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CC3300"/>
                </a:solidFill>
                <a:latin typeface="Arial" charset="0"/>
              </a:defRPr>
            </a:lvl8pPr>
            <a:lvl9pPr marL="3936431" indent="-2315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CC3300"/>
                </a:solidFill>
                <a:latin typeface="Arial" charset="0"/>
              </a:defRPr>
            </a:lvl9pPr>
          </a:lstStyle>
          <a:p>
            <a:pPr marL="0" marR="0" lvl="0" indent="0" algn="l" defTabSz="9262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468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F7F-995B-48AB-9194-13286BEA6DCA}" type="datetimeFigureOut">
              <a:rPr lang="it-IT" smtClean="0"/>
              <a:t>25/06/2018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E884-AB0D-44A2-AE47-0DAB3B5868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55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F7F-995B-48AB-9194-13286BEA6DCA}" type="datetimeFigureOut">
              <a:rPr lang="it-IT" smtClean="0"/>
              <a:t>25/06/2018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E884-AB0D-44A2-AE47-0DAB3B5868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313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F7F-995B-48AB-9194-13286BEA6DCA}" type="datetimeFigureOut">
              <a:rPr lang="it-IT" smtClean="0"/>
              <a:t>25/06/2018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E884-AB0D-44A2-AE47-0DAB3B5868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741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entury Gothic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3528246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24" y="274638"/>
            <a:ext cx="9620317" cy="511156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7965830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4971" y="71414"/>
            <a:ext cx="10191779" cy="92869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 algn="ctr"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numero diapositiva 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FEEED-51D3-4A77-853E-3B5C2535085C}" type="slidenum">
              <a:rPr>
                <a:solidFill>
                  <a:prstClr val="white"/>
                </a:solidFill>
              </a:rPr>
              <a:pPr>
                <a:defRPr/>
              </a:pPr>
              <a:t>‹N›</a:t>
            </a:fld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804519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E02F0-B317-4456-ABD3-26B3F9F07CEE}" type="slidenum">
              <a:rPr>
                <a:solidFill>
                  <a:prstClr val="white"/>
                </a:solidFill>
              </a:rPr>
              <a:pPr>
                <a:defRPr/>
              </a:pPr>
              <a:t>‹N›</a:t>
            </a:fld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687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09751" y="71439"/>
            <a:ext cx="10287000" cy="128587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184" y="1500188"/>
            <a:ext cx="11707283" cy="507206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numero diapositiva 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B8D47-CF03-4B46-A45A-1223AF96C820}" type="slidenum">
              <a:rPr>
                <a:solidFill>
                  <a:prstClr val="white"/>
                </a:solidFill>
              </a:rPr>
              <a:pPr>
                <a:defRPr/>
              </a:pPr>
              <a:t>‹N›</a:t>
            </a:fld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053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F7F-995B-48AB-9194-13286BEA6DCA}" type="datetimeFigureOut">
              <a:rPr lang="it-IT" smtClean="0"/>
              <a:t>25/06/2018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E884-AB0D-44A2-AE47-0DAB3B5868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48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F7F-995B-48AB-9194-13286BEA6DCA}" type="datetimeFigureOut">
              <a:rPr lang="it-IT" smtClean="0"/>
              <a:t>25/06/2018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E884-AB0D-44A2-AE47-0DAB3B5868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37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F7F-995B-48AB-9194-13286BEA6DCA}" type="datetimeFigureOut">
              <a:rPr lang="it-IT" smtClean="0"/>
              <a:t>25/06/2018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E884-AB0D-44A2-AE47-0DAB3B5868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117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F7F-995B-48AB-9194-13286BEA6DCA}" type="datetimeFigureOut">
              <a:rPr lang="it-IT" smtClean="0"/>
              <a:t>25/06/2018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E884-AB0D-44A2-AE47-0DAB3B5868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35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F7F-995B-48AB-9194-13286BEA6DCA}" type="datetimeFigureOut">
              <a:rPr lang="it-IT" smtClean="0"/>
              <a:t>25/06/2018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E884-AB0D-44A2-AE47-0DAB3B5868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98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F7F-995B-48AB-9194-13286BEA6DCA}" type="datetimeFigureOut">
              <a:rPr lang="it-IT" smtClean="0"/>
              <a:t>25/06/2018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E884-AB0D-44A2-AE47-0DAB3B5868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252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F7F-995B-48AB-9194-13286BEA6DCA}" type="datetimeFigureOut">
              <a:rPr lang="it-IT" smtClean="0"/>
              <a:t>25/06/2018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E884-AB0D-44A2-AE47-0DAB3B5868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565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1F7F-995B-48AB-9194-13286BEA6DCA}" type="datetimeFigureOut">
              <a:rPr lang="it-IT" smtClean="0"/>
              <a:t>25/06/2018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E884-AB0D-44A2-AE47-0DAB3B5868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79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14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E1F7F-995B-48AB-9194-13286BEA6DCA}" type="datetimeFigureOut">
              <a:rPr lang="it-IT" smtClean="0"/>
              <a:t>25/06/2018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6E884-AB0D-44A2-AE47-0DAB3B5868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646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cnBodyText_ID_2052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 bwMode="gray">
          <a:xfrm>
            <a:off x="239184" y="1500188"/>
            <a:ext cx="11707283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3"/>
            <a:r>
              <a:rPr lang="en-US" smtClean="0"/>
              <a:t>Second level</a:t>
            </a:r>
          </a:p>
          <a:p>
            <a:pPr lvl="4"/>
            <a:r>
              <a:rPr lang="en-US" smtClean="0"/>
              <a:t>Third level</a:t>
            </a:r>
          </a:p>
        </p:txBody>
      </p:sp>
      <p:sp>
        <p:nvSpPr>
          <p:cNvPr id="1029" name="AcnActionTitle_ID_5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 bwMode="gray">
          <a:xfrm>
            <a:off x="1809751" y="71439"/>
            <a:ext cx="10287000" cy="1285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anchor="ctr"/>
          <a:lstStyle/>
          <a:p>
            <a:pPr lvl="0"/>
            <a:r>
              <a:rPr lang="en-US" dirty="0" smtClean="0"/>
              <a:t>Click to edit Master title style</a:t>
            </a:r>
            <a:endParaRPr lang="it-IT" dirty="0" smtClean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4"/>
          </p:nvPr>
        </p:nvSpPr>
        <p:spPr>
          <a:xfrm>
            <a:off x="11239500" y="6421439"/>
            <a:ext cx="787400" cy="365125"/>
          </a:xfrm>
          <a:prstGeom prst="rect">
            <a:avLst/>
          </a:prstGeom>
          <a:solidFill>
            <a:srgbClr val="777777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tIns="42855" bIns="42855"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it-IT" sz="2000" b="1" kern="1200">
                <a:solidFill>
                  <a:schemeClr val="bg1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D726EAC-5AFD-46B0-842E-885C8E98FA47}" type="slidenum">
              <a:rPr>
                <a:solidFill>
                  <a:prstClr val="white"/>
                </a:solidFill>
              </a:rPr>
              <a:pPr>
                <a:defRPr/>
              </a:pPr>
              <a:t>‹N›</a:t>
            </a:fld>
            <a:endParaRPr dirty="0">
              <a:solidFill>
                <a:prstClr val="white"/>
              </a:solidFill>
            </a:endParaRPr>
          </a:p>
        </p:txBody>
      </p:sp>
      <p:pic>
        <p:nvPicPr>
          <p:cNvPr id="5123" name="Picture 3" descr="C:\Users\vcapone01\Documents\Lavoro\Carta Acquisti\111-2012 Carta Comuni\2. Processo e analisi (anche per riun. Comuni)\LOGHI\logoINPS con scritta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00" y="13772"/>
            <a:ext cx="1243135" cy="1468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40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advClick="0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it-IT" sz="2000" b="1" dirty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6213" algn="l" rtl="0" eaLnBrk="0" fontAlgn="base" hangingPunct="0">
        <a:spcBef>
          <a:spcPct val="20000"/>
        </a:spcBef>
        <a:spcAft>
          <a:spcPct val="0"/>
        </a:spcAft>
        <a:buSzPct val="10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342900" indent="-163513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533400" indent="-188913" algn="l" rtl="0" eaLnBrk="0" fontAlgn="base" hangingPunct="0">
        <a:spcBef>
          <a:spcPct val="20000"/>
        </a:spcBef>
        <a:spcAft>
          <a:spcPct val="0"/>
        </a:spcAft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-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659" y="1124745"/>
            <a:ext cx="2294554" cy="1566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967155" y="6361596"/>
            <a:ext cx="8403123" cy="30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7" tIns="45714" rIns="91427" bIns="45714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it-IT" sz="1400" b="1" dirty="0" smtClean="0">
                <a:solidFill>
                  <a:srgbClr val="005A9E"/>
                </a:solidFill>
                <a:latin typeface="Century Gothic"/>
                <a:ea typeface="Verdana" pitchFamily="34" charset="0"/>
                <a:cs typeface="Verdana" pitchFamily="34" charset="0"/>
              </a:rPr>
              <a:t>25 giugno 2018</a:t>
            </a:r>
            <a:endParaRPr lang="it-IT" sz="1200" b="1" dirty="0">
              <a:solidFill>
                <a:srgbClr val="005A9E"/>
              </a:solidFill>
              <a:latin typeface="Century Gothic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it-IT" sz="3200" dirty="0"/>
              <a:t>Reddito d’Inclusione</a:t>
            </a:r>
            <a:br>
              <a:rPr lang="it-IT" sz="3200" dirty="0"/>
            </a:br>
            <a:r>
              <a:rPr lang="it-IT" dirty="0" smtClean="0"/>
              <a:t>Schermate download report e sottoscrizione progetto</a:t>
            </a:r>
            <a:endParaRPr lang="it-IT" dirty="0"/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6" y="3716339"/>
            <a:ext cx="1729233" cy="1152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261678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/>
          <p:cNvSpPr/>
          <p:nvPr/>
        </p:nvSpPr>
        <p:spPr>
          <a:xfrm>
            <a:off x="370762" y="1038498"/>
            <a:ext cx="396000" cy="39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gray">
          <a:xfrm>
            <a:off x="899592" y="260648"/>
            <a:ext cx="10746976" cy="54925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/>
        </p:spPr>
        <p:txBody>
          <a:bodyPr anchor="t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it-IT" sz="2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Invio</a:t>
            </a:r>
            <a:r>
              <a:rPr kumimoji="0" lang="it-IT" sz="2000" b="1" i="0" u="none" strike="noStrike" kern="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informazione sulla sottoscrizione del progetto: visualizzazione progetto sottoscritto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3" y="1080085"/>
            <a:ext cx="7690954" cy="1603945"/>
          </a:xfrm>
          <a:prstGeom prst="rect">
            <a:avLst/>
          </a:prstGeom>
        </p:spPr>
      </p:pic>
      <p:sp>
        <p:nvSpPr>
          <p:cNvPr id="10" name="Ovale 9"/>
          <p:cNvSpPr/>
          <p:nvPr/>
        </p:nvSpPr>
        <p:spPr>
          <a:xfrm>
            <a:off x="370762" y="2816379"/>
            <a:ext cx="396000" cy="39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888570"/>
            <a:ext cx="4767282" cy="388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00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/>
          <p:cNvSpPr/>
          <p:nvPr/>
        </p:nvSpPr>
        <p:spPr>
          <a:xfrm>
            <a:off x="370762" y="954274"/>
            <a:ext cx="396000" cy="39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gray">
          <a:xfrm>
            <a:off x="899592" y="260648"/>
            <a:ext cx="10746976" cy="54925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/>
        </p:spPr>
        <p:txBody>
          <a:bodyPr anchor="t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it-IT" sz="2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Invio</a:t>
            </a:r>
            <a:r>
              <a:rPr kumimoji="0" lang="it-IT" sz="2000" b="1" i="0" u="none" strike="noStrike" kern="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informazione sulla sottoscrizione del progetto: visualizzazione progetto non sottoscritto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0" name="Ovale 9"/>
          <p:cNvSpPr/>
          <p:nvPr/>
        </p:nvSpPr>
        <p:spPr>
          <a:xfrm>
            <a:off x="370762" y="3249519"/>
            <a:ext cx="396000" cy="39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942250"/>
            <a:ext cx="8746187" cy="1827287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3" y="3335030"/>
            <a:ext cx="7302580" cy="281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27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6" y="1382751"/>
            <a:ext cx="11881831" cy="5297724"/>
          </a:xfrm>
          <a:prstGeom prst="rect">
            <a:avLst/>
          </a:prstGeom>
        </p:spPr>
      </p:pic>
      <p:sp>
        <p:nvSpPr>
          <p:cNvPr id="16" name="Titolo 1"/>
          <p:cNvSpPr txBox="1">
            <a:spLocks/>
          </p:cNvSpPr>
          <p:nvPr/>
        </p:nvSpPr>
        <p:spPr bwMode="gray">
          <a:xfrm>
            <a:off x="899592" y="260648"/>
            <a:ext cx="7200800" cy="54925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/>
        </p:spPr>
        <p:txBody>
          <a:bodyPr anchor="t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it-IT" sz="2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kern="0" dirty="0" smtClean="0">
                <a:solidFill>
                  <a:srgbClr val="4F81BD"/>
                </a:solidFill>
                <a:latin typeface="Century Gothic"/>
              </a:rPr>
              <a:t>Sezione internet per il download dei report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346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120" y="1139656"/>
            <a:ext cx="2447925" cy="3562350"/>
          </a:xfrm>
          <a:prstGeom prst="rect">
            <a:avLst/>
          </a:prstGeom>
        </p:spPr>
      </p:pic>
      <p:sp>
        <p:nvSpPr>
          <p:cNvPr id="7" name="Ovale 6"/>
          <p:cNvSpPr/>
          <p:nvPr/>
        </p:nvSpPr>
        <p:spPr>
          <a:xfrm>
            <a:off x="750200" y="3524062"/>
            <a:ext cx="2152650" cy="30861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93637" y="2716727"/>
            <a:ext cx="778169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 domanda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Data presentazione domanda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Data invio domanda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Stato della domanda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Cognome, nome, codice fiscale del richiedente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Domicilio e telefono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Esito verifica requisito cittadinanza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Esito verifica requisito residenza</a:t>
            </a:r>
          </a:p>
        </p:txBody>
      </p:sp>
      <p:sp>
        <p:nvSpPr>
          <p:cNvPr id="10" name="Titolo 1"/>
          <p:cNvSpPr txBox="1">
            <a:spLocks/>
          </p:cNvSpPr>
          <p:nvPr/>
        </p:nvSpPr>
        <p:spPr bwMode="gray">
          <a:xfrm>
            <a:off x="899592" y="260648"/>
            <a:ext cx="7200800" cy="54925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/>
        </p:spPr>
        <p:txBody>
          <a:bodyPr anchor="t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it-IT" sz="2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Report</a:t>
            </a:r>
            <a:r>
              <a:rPr kumimoji="0" lang="it-IT" sz="2000" b="1" i="0" u="none" strike="noStrike" kern="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«Domande Acquisite»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483" y="1139656"/>
            <a:ext cx="6858000" cy="1381125"/>
          </a:xfrm>
          <a:prstGeom prst="rect">
            <a:avLst/>
          </a:prstGeom>
        </p:spPr>
      </p:pic>
      <p:sp>
        <p:nvSpPr>
          <p:cNvPr id="12" name="Ovale 11"/>
          <p:cNvSpPr/>
          <p:nvPr/>
        </p:nvSpPr>
        <p:spPr>
          <a:xfrm>
            <a:off x="146816" y="1003610"/>
            <a:ext cx="396000" cy="39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e 12"/>
          <p:cNvSpPr/>
          <p:nvPr/>
        </p:nvSpPr>
        <p:spPr>
          <a:xfrm>
            <a:off x="3789536" y="999896"/>
            <a:ext cx="396000" cy="39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639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119" y="1139656"/>
            <a:ext cx="2447925" cy="3562350"/>
          </a:xfrm>
          <a:prstGeom prst="rect">
            <a:avLst/>
          </a:prstGeom>
        </p:spPr>
      </p:pic>
      <p:sp>
        <p:nvSpPr>
          <p:cNvPr id="7" name="Ovale 6"/>
          <p:cNvSpPr/>
          <p:nvPr/>
        </p:nvSpPr>
        <p:spPr>
          <a:xfrm>
            <a:off x="750199" y="3813988"/>
            <a:ext cx="2152650" cy="30861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094" y="1139656"/>
            <a:ext cx="6962775" cy="146685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893636" y="2739029"/>
            <a:ext cx="778169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 domanda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Stato della domanda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Codice </a:t>
            </a: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fiscale del richiedente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Mese di competenza rispetto al quale è stata generata l’evidenza</a:t>
            </a:r>
            <a:endParaRPr lang="it-IT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Motivazione dell’evidenza</a:t>
            </a:r>
            <a:endParaRPr lang="it-IT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Stato di lavorazione dell’evidenza da parte della sede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Esito della </a:t>
            </a: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lavorazione dell’evidenza da parte della sede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Data di generazione dell’evidenza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Data di lavorazione dell’evidenza</a:t>
            </a:r>
          </a:p>
        </p:txBody>
      </p:sp>
      <p:sp>
        <p:nvSpPr>
          <p:cNvPr id="9" name="Ovale 8"/>
          <p:cNvSpPr/>
          <p:nvPr/>
        </p:nvSpPr>
        <p:spPr>
          <a:xfrm>
            <a:off x="146816" y="1003610"/>
            <a:ext cx="396000" cy="39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3789536" y="999896"/>
            <a:ext cx="396000" cy="39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gray">
          <a:xfrm>
            <a:off x="899592" y="260648"/>
            <a:ext cx="7200800" cy="54925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/>
        </p:spPr>
        <p:txBody>
          <a:bodyPr anchor="t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it-IT" sz="2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Report</a:t>
            </a:r>
            <a:r>
              <a:rPr kumimoji="0" lang="it-IT" sz="2000" b="1" i="0" u="none" strike="noStrike" kern="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«Pratiche con evidenze»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373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70" y="1139656"/>
            <a:ext cx="2447925" cy="3562350"/>
          </a:xfrm>
          <a:prstGeom prst="rect">
            <a:avLst/>
          </a:prstGeom>
        </p:spPr>
      </p:pic>
      <p:sp>
        <p:nvSpPr>
          <p:cNvPr id="7" name="Ovale 6"/>
          <p:cNvSpPr/>
          <p:nvPr/>
        </p:nvSpPr>
        <p:spPr>
          <a:xfrm>
            <a:off x="739050" y="4115071"/>
            <a:ext cx="2152650" cy="30861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481047" y="2739029"/>
            <a:ext cx="8484211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 domanda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Data presentazione domanda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Mese di competenza (istruttoria e tutti gli eventuali rinnovi elaborati)</a:t>
            </a:r>
            <a:endParaRPr lang="it-IT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Cognome, nome, codice fiscale del richiedente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Domicilio e telefono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Stato della domanda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Esiti dei controlli effettuati (requisiti </a:t>
            </a: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amiliari, presenza altri ammortizzatori, requisiti economici, …)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Valori economici (ISEE e ISRE; patrimoni mobiliare e immobiliare in corso di integrazione)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Importo disposto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Data disposizione verso Poste e data rendicontazione da Poste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4627" y="1139656"/>
            <a:ext cx="6877050" cy="1371600"/>
          </a:xfrm>
          <a:prstGeom prst="rect">
            <a:avLst/>
          </a:prstGeom>
        </p:spPr>
      </p:pic>
      <p:sp>
        <p:nvSpPr>
          <p:cNvPr id="5" name="Ovale 4"/>
          <p:cNvSpPr/>
          <p:nvPr/>
        </p:nvSpPr>
        <p:spPr>
          <a:xfrm>
            <a:off x="146816" y="1003610"/>
            <a:ext cx="396000" cy="39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3789536" y="999896"/>
            <a:ext cx="396000" cy="39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gray">
          <a:xfrm>
            <a:off x="899592" y="260648"/>
            <a:ext cx="7200800" cy="54925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/>
        </p:spPr>
        <p:txBody>
          <a:bodyPr anchor="t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it-IT" sz="2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Report</a:t>
            </a:r>
            <a:r>
              <a:rPr kumimoji="0" lang="it-IT" sz="2000" b="1" i="0" u="none" strike="noStrike" kern="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«Verifica Requisiti»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1178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/>
          <p:cNvSpPr/>
          <p:nvPr/>
        </p:nvSpPr>
        <p:spPr>
          <a:xfrm>
            <a:off x="146816" y="1003610"/>
            <a:ext cx="396000" cy="39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gray">
          <a:xfrm>
            <a:off x="899592" y="260648"/>
            <a:ext cx="7200800" cy="54925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/>
        </p:spPr>
        <p:txBody>
          <a:bodyPr anchor="t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it-IT" sz="2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Invio</a:t>
            </a:r>
            <a:r>
              <a:rPr kumimoji="0" lang="it-IT" sz="2000" b="1" i="0" u="none" strike="noStrike" kern="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informazione sulla sottoscrizione del progetto (1)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grpSp>
        <p:nvGrpSpPr>
          <p:cNvPr id="10" name="Gruppo 9"/>
          <p:cNvGrpSpPr/>
          <p:nvPr/>
        </p:nvGrpSpPr>
        <p:grpSpPr>
          <a:xfrm>
            <a:off x="605749" y="895941"/>
            <a:ext cx="2429183" cy="3686175"/>
            <a:chOff x="605749" y="895941"/>
            <a:chExt cx="2429183" cy="3686175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4632" y="895941"/>
              <a:ext cx="2400300" cy="3686175"/>
            </a:xfrm>
            <a:prstGeom prst="rect">
              <a:avLst/>
            </a:prstGeom>
          </p:spPr>
        </p:pic>
        <p:sp>
          <p:nvSpPr>
            <p:cNvPr id="7" name="Ovale 6"/>
            <p:cNvSpPr/>
            <p:nvPr/>
          </p:nvSpPr>
          <p:spPr>
            <a:xfrm>
              <a:off x="605749" y="2401555"/>
              <a:ext cx="2152650" cy="30861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6052" y="1003610"/>
            <a:ext cx="8650985" cy="1831999"/>
          </a:xfrm>
          <a:prstGeom prst="rect">
            <a:avLst/>
          </a:prstGeom>
        </p:spPr>
      </p:pic>
      <p:sp>
        <p:nvSpPr>
          <p:cNvPr id="19" name="Ovale 18"/>
          <p:cNvSpPr/>
          <p:nvPr/>
        </p:nvSpPr>
        <p:spPr>
          <a:xfrm>
            <a:off x="10917045" y="2018371"/>
            <a:ext cx="412594" cy="2676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85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/>
          <p:cNvSpPr/>
          <p:nvPr/>
        </p:nvSpPr>
        <p:spPr>
          <a:xfrm>
            <a:off x="652134" y="1003610"/>
            <a:ext cx="396000" cy="39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gray">
          <a:xfrm>
            <a:off x="899592" y="260648"/>
            <a:ext cx="7200800" cy="54925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/>
        </p:spPr>
        <p:txBody>
          <a:bodyPr anchor="t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it-IT" sz="2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Invio</a:t>
            </a:r>
            <a:r>
              <a:rPr kumimoji="0" lang="it-IT" sz="2000" b="1" i="0" u="none" strike="noStrike" kern="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informazione sulla sottoscrizione del progetto (2)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055" y="1003609"/>
            <a:ext cx="10238874" cy="529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87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/>
          <p:cNvSpPr/>
          <p:nvPr/>
        </p:nvSpPr>
        <p:spPr>
          <a:xfrm>
            <a:off x="2408753" y="941904"/>
            <a:ext cx="396000" cy="39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gray">
          <a:xfrm>
            <a:off x="899592" y="260648"/>
            <a:ext cx="10746976" cy="54925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/>
        </p:spPr>
        <p:txBody>
          <a:bodyPr anchor="t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it-IT" sz="2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Invio</a:t>
            </a:r>
            <a:r>
              <a:rPr kumimoji="0" lang="it-IT" sz="2000" b="1" i="0" u="none" strike="noStrike" kern="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informazione sulla sottoscrizione del progetto: progetto sottoscritto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3055366" y="941904"/>
            <a:ext cx="5946928" cy="5866350"/>
            <a:chOff x="3055366" y="941904"/>
            <a:chExt cx="5946928" cy="5866350"/>
          </a:xfrm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55366" y="941904"/>
              <a:ext cx="5946928" cy="5866350"/>
            </a:xfrm>
            <a:prstGeom prst="rect">
              <a:avLst/>
            </a:prstGeom>
          </p:spPr>
        </p:pic>
        <p:sp>
          <p:nvSpPr>
            <p:cNvPr id="11" name="Ovale 10"/>
            <p:cNvSpPr/>
            <p:nvPr/>
          </p:nvSpPr>
          <p:spPr>
            <a:xfrm>
              <a:off x="4191392" y="2102590"/>
              <a:ext cx="1475482" cy="33982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335576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/>
          <p:cNvSpPr/>
          <p:nvPr/>
        </p:nvSpPr>
        <p:spPr>
          <a:xfrm>
            <a:off x="2408753" y="941904"/>
            <a:ext cx="396000" cy="39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gray">
          <a:xfrm>
            <a:off x="899592" y="260648"/>
            <a:ext cx="10746976" cy="54925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/>
        </p:spPr>
        <p:txBody>
          <a:bodyPr anchor="t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it-IT" sz="2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Invio</a:t>
            </a:r>
            <a:r>
              <a:rPr kumimoji="0" lang="it-IT" sz="2000" b="1" i="0" u="none" strike="noStrike" kern="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informazione sulla sottoscrizione del progetto: progetto non sottoscritto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941904"/>
            <a:ext cx="7103311" cy="373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2385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BodyText"/>
  <p:tag name="DATE" val="16/03/09 15.06.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ActionTitle"/>
  <p:tag name="DATE" val="24/03/09 11.48.3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9933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180975" marR="0" indent="-180975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250</Words>
  <Application>Microsoft Office PowerPoint</Application>
  <PresentationFormat>Widescreen</PresentationFormat>
  <Paragraphs>54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Tahoma</vt:lpstr>
      <vt:lpstr>Verdana</vt:lpstr>
      <vt:lpstr>Wingdings</vt:lpstr>
      <vt:lpstr>Tema di Office</vt:lpstr>
      <vt:lpstr>1_Default Design</vt:lpstr>
      <vt:lpstr>Reddito d’Inclusione Schermate download report e sottoscrizione progetto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INPS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Capone Valentina</dc:creator>
  <cp:lastModifiedBy>Capone Valentina</cp:lastModifiedBy>
  <cp:revision>13</cp:revision>
  <dcterms:created xsi:type="dcterms:W3CDTF">2018-06-25T12:49:23Z</dcterms:created>
  <dcterms:modified xsi:type="dcterms:W3CDTF">2018-06-25T14:45:20Z</dcterms:modified>
</cp:coreProperties>
</file>